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7" r:id="rId4"/>
    <p:sldId id="263" r:id="rId5"/>
    <p:sldId id="266" r:id="rId6"/>
    <p:sldId id="264" r:id="rId7"/>
    <p:sldId id="26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B3A0"/>
    <a:srgbClr val="6AD4C5"/>
    <a:srgbClr val="ABE7DE"/>
    <a:srgbClr val="E2F6F3"/>
    <a:srgbClr val="F3FB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414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65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6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46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628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5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42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395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643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445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22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7EB88-9DD2-46BA-94C9-B9399014D632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88673-36D4-4128-87B8-5D066548C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6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036277" y="2426678"/>
            <a:ext cx="60842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6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44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나의 바다</a:t>
            </a:r>
            <a:r>
              <a:rPr lang="en-US" altLang="ko-KR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6797081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114000" y="3811673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모바일 웹 기획서</a:t>
            </a:r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376" y="4037485"/>
            <a:ext cx="1161246" cy="145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0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838"/>
            <a:ext cx="12192000" cy="6614324"/>
          </a:xfrm>
          <a:prstGeom prst="rect">
            <a:avLst/>
          </a:prstGeom>
        </p:spPr>
      </p:pic>
      <p:sp>
        <p:nvSpPr>
          <p:cNvPr id="9" name="타원 8"/>
          <p:cNvSpPr/>
          <p:nvPr/>
        </p:nvSpPr>
        <p:spPr>
          <a:xfrm>
            <a:off x="8767960" y="1046748"/>
            <a:ext cx="2665817" cy="267085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422920" y="1942558"/>
            <a:ext cx="27690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1.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기획의도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endParaRPr lang="en-US" altLang="ko-KR" b="1" dirty="0"/>
          </a:p>
        </p:txBody>
      </p:sp>
      <p:sp>
        <p:nvSpPr>
          <p:cNvPr id="8" name="직사각형 7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374732" y="2311890"/>
            <a:ext cx="28172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2000" dirty="0">
              <a:solidFill>
                <a:schemeClr val="bg1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Artifakt Element Black" panose="020B0A03050000020004" pitchFamily="34" charset="0"/>
              </a:rPr>
              <a:t>나의 바다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19840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65013" y="1269678"/>
            <a:ext cx="102431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안녕하세요</a:t>
            </a:r>
            <a:r>
              <a:rPr lang="en-US" altLang="ko-KR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. </a:t>
            </a:r>
            <a:r>
              <a:rPr lang="ko-KR" altLang="en-US" sz="1500" dirty="0" err="1">
                <a:solidFill>
                  <a:schemeClr val="bg1"/>
                </a:solidFill>
                <a:ea typeface="Artifakt Element Black" panose="020B0A03050000020004" pitchFamily="34" charset="0"/>
              </a:rPr>
              <a:t>나나의</a:t>
            </a:r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 바다의 </a:t>
            </a:r>
            <a:r>
              <a:rPr lang="ko-KR" altLang="en-US" sz="1500" dirty="0" err="1">
                <a:solidFill>
                  <a:schemeClr val="bg1"/>
                </a:solidFill>
                <a:ea typeface="Artifakt Element Black" panose="020B0A03050000020004" pitchFamily="34" charset="0"/>
              </a:rPr>
              <a:t>이영랑</a:t>
            </a:r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 이라고 합니다</a:t>
            </a:r>
            <a:r>
              <a:rPr lang="en-US" altLang="ko-KR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  <a:ea typeface="Artifakt Element Black" panose="020B0A03050000020004" pitchFamily="34" charset="0"/>
            </a:endParaRPr>
          </a:p>
          <a:p>
            <a:r>
              <a:rPr lang="ko-KR" altLang="en-US" sz="1500" dirty="0" err="1">
                <a:solidFill>
                  <a:schemeClr val="bg1"/>
                </a:solidFill>
                <a:ea typeface="Artifakt Element Black" panose="020B0A03050000020004" pitchFamily="34" charset="0"/>
              </a:rPr>
              <a:t>나나의</a:t>
            </a:r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 바다는</a:t>
            </a:r>
            <a:endParaRPr lang="en-US" altLang="ko-KR" sz="1500" dirty="0">
              <a:solidFill>
                <a:schemeClr val="bg1"/>
              </a:solidFill>
              <a:ea typeface="Artifakt Element Black" panose="020B0A03050000020004" pitchFamily="34" charset="0"/>
            </a:endParaRPr>
          </a:p>
          <a:p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나의 바다</a:t>
            </a:r>
            <a:r>
              <a:rPr lang="en-US" altLang="ko-KR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ea typeface="Artifakt Element Black" panose="020B0A03050000020004" pitchFamily="34" charset="0"/>
              </a:rPr>
              <a:t>우리의 바다라는 의미로</a:t>
            </a:r>
            <a:endParaRPr lang="en-US" altLang="ko-KR" sz="1500" dirty="0">
              <a:solidFill>
                <a:schemeClr val="bg1"/>
              </a:solidFill>
              <a:ea typeface="Artifakt Element Black" panose="020B0A03050000020004" pitchFamily="34" charset="0"/>
            </a:endParaRPr>
          </a:p>
          <a:p>
            <a:endParaRPr lang="en-US" altLang="ko-KR" sz="1500" dirty="0">
              <a:solidFill>
                <a:schemeClr val="bg1"/>
              </a:solidFill>
              <a:ea typeface="Artifakt Element Black" panose="020B0A03050000020004" pitchFamily="34" charset="0"/>
            </a:endParaRPr>
          </a:p>
          <a:p>
            <a:r>
              <a:rPr lang="ko-KR" altLang="en-US" sz="1500" dirty="0">
                <a:solidFill>
                  <a:schemeClr val="bg1"/>
                </a:solidFill>
              </a:rPr>
              <a:t>우리가 가장 소중히 여겨야 할 자연과 자원에 연관된 모든 환경의 이야기를</a:t>
            </a:r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ko-KR" altLang="en-US" sz="1500" dirty="0">
                <a:solidFill>
                  <a:schemeClr val="bg1"/>
                </a:solidFill>
              </a:rPr>
              <a:t>나 스스로</a:t>
            </a:r>
            <a:r>
              <a:rPr lang="en-US" altLang="ko-KR" sz="1500" dirty="0">
                <a:solidFill>
                  <a:schemeClr val="bg1"/>
                </a:solidFill>
              </a:rPr>
              <a:t>,</a:t>
            </a:r>
            <a:r>
              <a:rPr lang="ko-KR" altLang="en-US" sz="1500" dirty="0">
                <a:solidFill>
                  <a:schemeClr val="bg1"/>
                </a:solidFill>
              </a:rPr>
              <a:t> 우리 스스로 개선시키기 위하여 노력하고 함께 만들어 나가는 </a:t>
            </a:r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이야기를 목표로 기획되었습니다</a:t>
            </a:r>
            <a:r>
              <a:rPr lang="en-US" altLang="ko-KR" sz="1500" dirty="0" smtClean="0">
                <a:solidFill>
                  <a:schemeClr val="bg1"/>
                </a:solidFill>
              </a:rPr>
              <a:t>.</a:t>
            </a:r>
            <a:r>
              <a:rPr lang="ko-KR" altLang="en-US" sz="1500" dirty="0" smtClean="0">
                <a:solidFill>
                  <a:schemeClr val="bg1"/>
                </a:solidFill>
              </a:rPr>
              <a:t>  </a:t>
            </a:r>
            <a:endParaRPr lang="en-US" altLang="ko-KR" sz="1500" dirty="0" smtClean="0">
              <a:solidFill>
                <a:schemeClr val="bg1"/>
              </a:solidFill>
            </a:endParaRPr>
          </a:p>
          <a:p>
            <a:endParaRPr lang="en-US" altLang="ko-KR" sz="1500" dirty="0" smtClean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일상의 아주 작은 하나 하나가 편리해 지고 어떤 물건이든 필요한 것들은 구매가 쉬워지면서</a:t>
            </a:r>
            <a:endParaRPr lang="en-US" altLang="ko-KR" sz="1500" dirty="0" smtClean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쓰레기의 양도 많아지고 그 물건을 포장하거나 보호하거나 옮기기 위한 용기나 패키지 등 무수한 양의 재활용품과 쓰레기가 넘쳐나고 있습니다</a:t>
            </a:r>
            <a:r>
              <a:rPr lang="en-US" altLang="ko-KR" sz="1500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변화되고 바뀌고 있는 일상에 아이들도 쓰레기의 의미와 재활용의 분리에 대해서 빠르게 알기 시작 되는 것 같습니다</a:t>
            </a:r>
            <a:r>
              <a:rPr lang="en-US" altLang="ko-KR" sz="1500" dirty="0" smtClean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이런 변화와 함께 아이들과 아주 작은 일들부터 차근차근 알아가고 행동하고 실천해 보면서 </a:t>
            </a:r>
            <a:endParaRPr lang="en-US" altLang="ko-KR" sz="1500" dirty="0" smtClean="0">
              <a:solidFill>
                <a:schemeClr val="bg1"/>
              </a:solidFill>
            </a:endParaRPr>
          </a:p>
          <a:p>
            <a:endParaRPr lang="en-US" altLang="ko-KR" sz="1500" dirty="0" smtClean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자연을 위한 아이들이 사랑하는 바다를 위한</a:t>
            </a:r>
            <a:endParaRPr lang="en-US" altLang="ko-KR" sz="1500" dirty="0" smtClean="0">
              <a:solidFill>
                <a:schemeClr val="bg1"/>
              </a:solidFill>
            </a:endParaRPr>
          </a:p>
          <a:p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일상의 소소한 삶과 </a:t>
            </a:r>
            <a:r>
              <a:rPr lang="ko-KR" altLang="en-US" sz="1500" dirty="0">
                <a:solidFill>
                  <a:schemeClr val="bg1"/>
                </a:solidFill>
              </a:rPr>
              <a:t>아주 작은 일들부터 </a:t>
            </a:r>
            <a:r>
              <a:rPr lang="ko-KR" altLang="en-US" sz="1500" dirty="0" smtClean="0">
                <a:solidFill>
                  <a:schemeClr val="bg1"/>
                </a:solidFill>
              </a:rPr>
              <a:t>차근차근 </a:t>
            </a:r>
            <a:r>
              <a:rPr lang="ko-KR" altLang="en-US" sz="1500" dirty="0">
                <a:solidFill>
                  <a:schemeClr val="bg1"/>
                </a:solidFill>
              </a:rPr>
              <a:t>우리가 노력해 </a:t>
            </a:r>
            <a:r>
              <a:rPr lang="ko-KR" altLang="en-US" sz="1500" dirty="0" smtClean="0">
                <a:solidFill>
                  <a:schemeClr val="bg1"/>
                </a:solidFill>
              </a:rPr>
              <a:t>가면 </a:t>
            </a:r>
            <a:endParaRPr lang="en-US" altLang="ko-KR" sz="1500" dirty="0">
              <a:solidFill>
                <a:schemeClr val="bg1"/>
              </a:solidFill>
            </a:endParaRPr>
          </a:p>
          <a:p>
            <a:r>
              <a:rPr lang="ko-KR" altLang="en-US" sz="1500" dirty="0">
                <a:solidFill>
                  <a:schemeClr val="bg1"/>
                </a:solidFill>
              </a:rPr>
              <a:t>아주 작은 일들이 모여 아주 큰 우리의 바다까지 영향을 줄 수 있을 거라고</a:t>
            </a:r>
            <a:r>
              <a:rPr lang="en-US" altLang="ko-KR" sz="1500" dirty="0">
                <a:solidFill>
                  <a:schemeClr val="bg1"/>
                </a:solidFill>
              </a:rPr>
              <a:t>…</a:t>
            </a:r>
          </a:p>
          <a:p>
            <a:r>
              <a:rPr lang="ko-KR" altLang="en-US" sz="1500" dirty="0" smtClean="0">
                <a:solidFill>
                  <a:schemeClr val="bg1"/>
                </a:solidFill>
              </a:rPr>
              <a:t>믿고</a:t>
            </a:r>
            <a:r>
              <a:rPr lang="en-US" altLang="ko-KR" sz="1500" dirty="0" smtClean="0">
                <a:solidFill>
                  <a:schemeClr val="bg1"/>
                </a:solidFill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</a:rPr>
              <a:t>실천해 보기 위해 </a:t>
            </a:r>
            <a:r>
              <a:rPr lang="en-US" altLang="ko-KR" sz="1500" dirty="0" smtClean="0">
                <a:solidFill>
                  <a:schemeClr val="bg1"/>
                </a:solidFill>
              </a:rPr>
              <a:t>2023</a:t>
            </a:r>
            <a:r>
              <a:rPr lang="ko-KR" altLang="en-US" sz="1500" dirty="0" smtClean="0">
                <a:solidFill>
                  <a:schemeClr val="bg1"/>
                </a:solidFill>
              </a:rPr>
              <a:t>년 </a:t>
            </a:r>
            <a:r>
              <a:rPr lang="ko-KR" altLang="en-US" sz="1500" dirty="0" err="1" smtClean="0">
                <a:solidFill>
                  <a:schemeClr val="bg1"/>
                </a:solidFill>
              </a:rPr>
              <a:t>나나의</a:t>
            </a:r>
            <a:r>
              <a:rPr lang="ko-KR" altLang="en-US" sz="1500" dirty="0" smtClean="0">
                <a:solidFill>
                  <a:schemeClr val="bg1"/>
                </a:solidFill>
              </a:rPr>
              <a:t> 바다를 시작해 봅니다</a:t>
            </a:r>
            <a:r>
              <a:rPr lang="en-US" altLang="ko-KR" sz="1500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rgbClr val="002060"/>
              </a:solidFill>
            </a:endParaRPr>
          </a:p>
          <a:p>
            <a:endParaRPr lang="ko-KR" altLang="en-US" sz="12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299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타원 39"/>
          <p:cNvSpPr/>
          <p:nvPr/>
        </p:nvSpPr>
        <p:spPr>
          <a:xfrm>
            <a:off x="7613173" y="5356721"/>
            <a:ext cx="1369673" cy="127202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8767960" y="1046748"/>
            <a:ext cx="2665817" cy="267085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5086348" y="5207699"/>
            <a:ext cx="2053243" cy="76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5086348" y="357734"/>
            <a:ext cx="2053243" cy="76477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모서리가 둥근 직사각형 122"/>
          <p:cNvSpPr/>
          <p:nvPr/>
        </p:nvSpPr>
        <p:spPr>
          <a:xfrm>
            <a:off x="344717" y="5207699"/>
            <a:ext cx="2053243" cy="76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2725706" y="5183128"/>
            <a:ext cx="2053243" cy="76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446990" y="5183034"/>
            <a:ext cx="2053243" cy="76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9819664" y="5149841"/>
            <a:ext cx="2053243" cy="76477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4" name="직선 연결선 143"/>
          <p:cNvCxnSpPr>
            <a:stCxn id="101" idx="2"/>
          </p:cNvCxnSpPr>
          <p:nvPr/>
        </p:nvCxnSpPr>
        <p:spPr>
          <a:xfrm flipH="1">
            <a:off x="6107515" y="1122505"/>
            <a:ext cx="5455" cy="340793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/>
          <p:nvPr/>
        </p:nvCxnSpPr>
        <p:spPr>
          <a:xfrm flipV="1">
            <a:off x="6112969" y="2239326"/>
            <a:ext cx="481878" cy="3579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모서리가 둥근 직사각형 146"/>
          <p:cNvSpPr/>
          <p:nvPr/>
        </p:nvSpPr>
        <p:spPr>
          <a:xfrm>
            <a:off x="6673557" y="1891435"/>
            <a:ext cx="2113511" cy="6953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/>
          <p:cNvSpPr txBox="1"/>
          <p:nvPr/>
        </p:nvSpPr>
        <p:spPr>
          <a:xfrm>
            <a:off x="700434" y="5377744"/>
            <a:ext cx="1362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WHO AM I</a:t>
            </a:r>
            <a:endParaRPr lang="ko-KR" altLang="en-US" dirty="0"/>
          </a:p>
        </p:txBody>
      </p:sp>
      <p:sp>
        <p:nvSpPr>
          <p:cNvPr id="155" name="TextBox 154"/>
          <p:cNvSpPr txBox="1"/>
          <p:nvPr/>
        </p:nvSpPr>
        <p:spPr>
          <a:xfrm>
            <a:off x="3269322" y="5368514"/>
            <a:ext cx="117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NEWS</a:t>
            </a:r>
            <a:endParaRPr lang="ko-KR" altLang="en-US" dirty="0"/>
          </a:p>
        </p:txBody>
      </p:sp>
      <p:sp>
        <p:nvSpPr>
          <p:cNvPr id="157" name="TextBox 156"/>
          <p:cNvSpPr txBox="1"/>
          <p:nvPr/>
        </p:nvSpPr>
        <p:spPr>
          <a:xfrm>
            <a:off x="5415566" y="391140"/>
            <a:ext cx="1724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accent6">
                    <a:lumMod val="50000"/>
                  </a:schemeClr>
                </a:solidFill>
                <a:latin typeface="Berlin Sans FB" panose="020E0602020502020306" pitchFamily="34" charset="0"/>
                <a:ea typeface="Artifakt Element Black" panose="020B0A03050000020004" pitchFamily="34" charset="0"/>
              </a:rPr>
              <a:t>NSEA</a:t>
            </a:r>
            <a:r>
              <a:rPr lang="ko-KR" altLang="en-US" dirty="0"/>
              <a:t>⠘⠊</a:t>
            </a:r>
            <a:endParaRPr lang="ko-KR" altLang="en-US" sz="3600" dirty="0">
              <a:solidFill>
                <a:schemeClr val="accent6">
                  <a:lumMod val="50000"/>
                </a:schemeClr>
              </a:solidFill>
              <a:latin typeface="Berlin Sans FB" panose="020E0602020502020306" pitchFamily="34" charset="0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7272594" y="1891435"/>
            <a:ext cx="120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Search</a:t>
            </a:r>
            <a:endParaRPr lang="ko-KR" altLang="en-US" dirty="0"/>
          </a:p>
        </p:txBody>
      </p:sp>
      <p:cxnSp>
        <p:nvCxnSpPr>
          <p:cNvPr id="165" name="직선 화살표 연결선 164"/>
          <p:cNvCxnSpPr/>
          <p:nvPr/>
        </p:nvCxnSpPr>
        <p:spPr>
          <a:xfrm>
            <a:off x="6112969" y="3970994"/>
            <a:ext cx="3983532" cy="0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모서리가 둥근 직사각형 166"/>
          <p:cNvSpPr/>
          <p:nvPr/>
        </p:nvSpPr>
        <p:spPr>
          <a:xfrm>
            <a:off x="10202829" y="3794595"/>
            <a:ext cx="1286912" cy="36325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TextBox 167"/>
          <p:cNvSpPr txBox="1"/>
          <p:nvPr/>
        </p:nvSpPr>
        <p:spPr>
          <a:xfrm>
            <a:off x="10319466" y="3794595"/>
            <a:ext cx="1053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YouTube</a:t>
            </a:r>
            <a:endParaRPr lang="ko-KR" altLang="en-US" dirty="0"/>
          </a:p>
        </p:txBody>
      </p:sp>
      <p:sp>
        <p:nvSpPr>
          <p:cNvPr id="169" name="TextBox 168"/>
          <p:cNvSpPr txBox="1"/>
          <p:nvPr/>
        </p:nvSpPr>
        <p:spPr>
          <a:xfrm>
            <a:off x="5691356" y="5377744"/>
            <a:ext cx="1419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WITH</a:t>
            </a:r>
            <a:endParaRPr lang="ko-KR" altLang="en-US" dirty="0"/>
          </a:p>
        </p:txBody>
      </p:sp>
      <p:sp>
        <p:nvSpPr>
          <p:cNvPr id="173" name="TextBox 172"/>
          <p:cNvSpPr txBox="1"/>
          <p:nvPr/>
        </p:nvSpPr>
        <p:spPr>
          <a:xfrm>
            <a:off x="7996149" y="5350293"/>
            <a:ext cx="126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STUDY</a:t>
            </a:r>
            <a:endParaRPr lang="ko-KR" alt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9920541" y="5295233"/>
            <a:ext cx="1957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CONNECTS US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14196" y="2198390"/>
            <a:ext cx="2163905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재활용 원하는 상품명 검색 </a:t>
            </a:r>
            <a:endParaRPr lang="en-US" altLang="ko-KR" sz="1050" dirty="0" smtClean="0"/>
          </a:p>
          <a:p>
            <a:endParaRPr lang="ko-KR" altLang="en-US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6874878" y="3022186"/>
            <a:ext cx="1710868" cy="4953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7730312" y="2586760"/>
            <a:ext cx="0" cy="339320"/>
          </a:xfrm>
          <a:prstGeom prst="straightConnector1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795130" y="3072520"/>
            <a:ext cx="1870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dirty="0" err="1"/>
              <a:t>How</a:t>
            </a:r>
            <a:r>
              <a:rPr lang="ko-KR" altLang="ko-KR" dirty="0"/>
              <a:t> </a:t>
            </a:r>
            <a:r>
              <a:rPr lang="ko-KR" altLang="ko-KR" dirty="0" err="1"/>
              <a:t>to</a:t>
            </a:r>
            <a:r>
              <a:rPr lang="ko-KR" altLang="ko-KR" dirty="0"/>
              <a:t> </a:t>
            </a:r>
            <a:r>
              <a:rPr lang="ko-KR" altLang="ko-KR" dirty="0" err="1"/>
              <a:t>recycle</a:t>
            </a:r>
            <a:endParaRPr lang="ko-KR" altLang="ko-KR" dirty="0"/>
          </a:p>
          <a:p>
            <a:endParaRPr lang="ko-KR" altLang="en-US" dirty="0"/>
          </a:p>
        </p:txBody>
      </p:sp>
      <p:cxnSp>
        <p:nvCxnSpPr>
          <p:cNvPr id="16" name="꺾인 연결선 15"/>
          <p:cNvCxnSpPr>
            <a:stCxn id="123" idx="0"/>
          </p:cNvCxnSpPr>
          <p:nvPr/>
        </p:nvCxnSpPr>
        <p:spPr>
          <a:xfrm rot="5400000" flipH="1" flipV="1">
            <a:off x="5770180" y="131596"/>
            <a:ext cx="677263" cy="9474945"/>
          </a:xfrm>
          <a:prstGeom prst="bentConnector2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10831911" y="4526026"/>
            <a:ext cx="8967" cy="63361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>
            <a:stCxn id="124" idx="0"/>
          </p:cNvCxnSpPr>
          <p:nvPr/>
        </p:nvCxnSpPr>
        <p:spPr>
          <a:xfrm flipH="1" flipV="1">
            <a:off x="3749040" y="4526026"/>
            <a:ext cx="3288" cy="6571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H="1" flipV="1">
            <a:off x="6107168" y="4543309"/>
            <a:ext cx="3288" cy="6571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 flipH="1" flipV="1">
            <a:off x="8488504" y="4522087"/>
            <a:ext cx="3288" cy="6571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9288860" y="2239097"/>
            <a:ext cx="28172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20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나의 바다</a:t>
            </a:r>
            <a:r>
              <a:rPr lang="en-US" altLang="ko-KR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422920" y="1942558"/>
            <a:ext cx="27690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2.</a:t>
            </a:r>
            <a:r>
              <a:rPr lang="ko-KR" altLang="en-US" sz="2400" b="1" dirty="0" smtClean="0"/>
              <a:t>정보구조설계</a:t>
            </a:r>
            <a:endParaRPr lang="en-US" altLang="ko-KR" sz="2400" b="1" dirty="0" smtClean="0"/>
          </a:p>
          <a:p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2922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171" y="353577"/>
            <a:ext cx="5391970" cy="3032983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  <a:reflection stA="99000" endPos="65000" dist="50800" dir="5400000" sy="-100000" algn="bl" rotWithShape="0"/>
          </a:effectLst>
        </p:spPr>
      </p:pic>
      <p:sp>
        <p:nvSpPr>
          <p:cNvPr id="13" name="타원 12"/>
          <p:cNvSpPr/>
          <p:nvPr/>
        </p:nvSpPr>
        <p:spPr>
          <a:xfrm>
            <a:off x="1358661" y="1166985"/>
            <a:ext cx="1906438" cy="192369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207156" y="3600794"/>
            <a:ext cx="2769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3.</a:t>
            </a:r>
            <a:r>
              <a:rPr lang="ko-KR" altLang="en-US" b="1" dirty="0" smtClean="0"/>
              <a:t>벤치마킹</a:t>
            </a:r>
            <a:endParaRPr lang="en-US" altLang="ko-KR" b="1" dirty="0" smtClean="0"/>
          </a:p>
          <a:p>
            <a:endParaRPr lang="en-US" altLang="ko-KR" b="1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085873" y="3928876"/>
            <a:ext cx="28172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20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나의 바다</a:t>
            </a:r>
            <a:r>
              <a:rPr lang="en-US" altLang="ko-KR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15" name="타원 14"/>
          <p:cNvSpPr/>
          <p:nvPr/>
        </p:nvSpPr>
        <p:spPr>
          <a:xfrm>
            <a:off x="7613173" y="5356721"/>
            <a:ext cx="1369673" cy="127202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025" y="4195873"/>
            <a:ext cx="3780821" cy="212671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04" y="461466"/>
            <a:ext cx="4703428" cy="2645678"/>
          </a:xfrm>
          <a:prstGeom prst="rect">
            <a:avLst/>
          </a:prstGeom>
          <a:effectLst>
            <a:reflection stA="99000" endPos="27000" dist="50800" dir="5400000" sy="-100000" algn="bl" rotWithShape="0"/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853" y="2401624"/>
            <a:ext cx="4679022" cy="2631950"/>
          </a:xfrm>
          <a:prstGeom prst="rect">
            <a:avLst/>
          </a:prstGeom>
          <a:effectLst>
            <a:glow rad="127000">
              <a:srgbClr val="34B3A0">
                <a:alpha val="99000"/>
              </a:srgbClr>
            </a:glow>
            <a:reflection stA="99000" endPos="31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58048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타원 62"/>
          <p:cNvSpPr/>
          <p:nvPr/>
        </p:nvSpPr>
        <p:spPr>
          <a:xfrm>
            <a:off x="7613173" y="5356721"/>
            <a:ext cx="1369673" cy="127202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8767960" y="1046748"/>
            <a:ext cx="2665817" cy="267085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358661" y="1166985"/>
            <a:ext cx="1906438" cy="192369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170739"/>
              </p:ext>
            </p:extLst>
          </p:nvPr>
        </p:nvGraphicFramePr>
        <p:xfrm>
          <a:off x="199047" y="281486"/>
          <a:ext cx="11793906" cy="6295027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3568602">
                  <a:extLst>
                    <a:ext uri="{9D8B030D-6E8A-4147-A177-3AD203B41FA5}">
                      <a16:colId xmlns:a16="http://schemas.microsoft.com/office/drawing/2014/main" val="1301807605"/>
                    </a:ext>
                  </a:extLst>
                </a:gridCol>
                <a:gridCol w="2156147">
                  <a:extLst>
                    <a:ext uri="{9D8B030D-6E8A-4147-A177-3AD203B41FA5}">
                      <a16:colId xmlns:a16="http://schemas.microsoft.com/office/drawing/2014/main" val="1927634239"/>
                    </a:ext>
                  </a:extLst>
                </a:gridCol>
                <a:gridCol w="2236006">
                  <a:extLst>
                    <a:ext uri="{9D8B030D-6E8A-4147-A177-3AD203B41FA5}">
                      <a16:colId xmlns:a16="http://schemas.microsoft.com/office/drawing/2014/main" val="3466478657"/>
                    </a:ext>
                  </a:extLst>
                </a:gridCol>
                <a:gridCol w="2200513">
                  <a:extLst>
                    <a:ext uri="{9D8B030D-6E8A-4147-A177-3AD203B41FA5}">
                      <a16:colId xmlns:a16="http://schemas.microsoft.com/office/drawing/2014/main" val="1570147533"/>
                    </a:ext>
                  </a:extLst>
                </a:gridCol>
                <a:gridCol w="1632638">
                  <a:extLst>
                    <a:ext uri="{9D8B030D-6E8A-4147-A177-3AD203B41FA5}">
                      <a16:colId xmlns:a16="http://schemas.microsoft.com/office/drawing/2014/main" val="493189254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Project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600" b="0" dirty="0" smtClean="0">
                          <a:solidFill>
                            <a:schemeClr val="tx1"/>
                          </a:solidFill>
                        </a:rPr>
                        <a:t>Nana’s sea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540734"/>
                  </a:ext>
                </a:extLst>
              </a:tr>
              <a:tr h="4022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Author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>
                          <a:solidFill>
                            <a:schemeClr val="tx1"/>
                          </a:solidFill>
                        </a:rPr>
                        <a:t>이 영 랑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Date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2023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8522182"/>
                  </a:ext>
                </a:extLst>
              </a:tr>
              <a:tr h="4022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Navigation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Mobile</a:t>
                      </a:r>
                      <a:r>
                        <a:rPr lang="en-US" altLang="ko-KR" sz="1600" baseline="0" dirty="0" smtClean="0">
                          <a:solidFill>
                            <a:schemeClr val="tx1"/>
                          </a:solidFill>
                        </a:rPr>
                        <a:t> Main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405135"/>
                  </a:ext>
                </a:extLst>
              </a:tr>
              <a:tr h="402253">
                <a:tc rowSpan="4" gridSpan="3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Description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4479694"/>
                  </a:ext>
                </a:extLst>
              </a:tr>
              <a:tr h="1927752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①메인 화면의 상단 왼쪽의 햄버거메뉴를 클릭합니다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.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 </a:t>
                      </a: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②화면의 왼쪽에서 오른쪽으로 스크롤 바가 열리면서 주 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5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가지 선택 가능 한 메뉴가 열립니다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.</a:t>
                      </a:r>
                    </a:p>
                    <a:p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③선택을 원하는 주 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5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가지 메뉴 중 하나를 클릭합니다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.</a:t>
                      </a:r>
                    </a:p>
                    <a:p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④그럼 선택한 메뉴의 페이지와 함께 이미지가 나타납니다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.</a:t>
                      </a:r>
                    </a:p>
                    <a:p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⑤다시 주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5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가지 메뉴로 돌아가고 싶다면 아래의 뒤로 가기 버튼을 터치 합니다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.</a:t>
                      </a:r>
                      <a:endParaRPr lang="ko-KR" altLang="en-US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latinLnBrk="1"/>
                      <a:endParaRPr lang="ko-KR" altLang="en-US" sz="1800" kern="1200" dirty="0">
                        <a:solidFill>
                          <a:srgbClr val="34B3A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760119"/>
                  </a:ext>
                </a:extLst>
              </a:tr>
              <a:tr h="412142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solidFill>
                            <a:srgbClr val="34B3A0"/>
                          </a:solidFill>
                        </a:rPr>
                        <a:t>Link/Program</a:t>
                      </a:r>
                      <a:endParaRPr lang="ko-KR" altLang="en-US" b="1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34808"/>
                  </a:ext>
                </a:extLst>
              </a:tr>
              <a:tr h="2298686">
                <a:tc gridSpan="3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just" latinLnBrk="1"/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①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jQuery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사용 햄버거 메뉴 </a:t>
                      </a:r>
                      <a:r>
                        <a:rPr lang="ko-KR" altLang="en-US" sz="1200" dirty="0" err="1" smtClean="0">
                          <a:solidFill>
                            <a:srgbClr val="34B3A0"/>
                          </a:solidFill>
                        </a:rPr>
                        <a:t>작동실행</a:t>
                      </a: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②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click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다음 페이지 이동</a:t>
                      </a: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latinLnBrk="1"/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③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click</a:t>
                      </a:r>
                      <a:r>
                        <a:rPr lang="en-US" altLang="ko-KR" sz="1200" baseline="0" dirty="0" smtClean="0">
                          <a:solidFill>
                            <a:srgbClr val="34B3A0"/>
                          </a:solidFill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rgbClr val="34B3A0"/>
                          </a:solidFill>
                        </a:rPr>
                        <a:t>메인페이지로 이동</a:t>
                      </a: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⑥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Searching 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재활용 방법 페이지 이동</a:t>
                      </a: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 smtClean="0">
                        <a:solidFill>
                          <a:srgbClr val="34B3A0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⑦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Click Nana’s Sea </a:t>
                      </a:r>
                      <a:r>
                        <a:rPr lang="en-US" altLang="ko-KR" sz="1200" dirty="0" err="1" smtClean="0">
                          <a:solidFill>
                            <a:srgbClr val="34B3A0"/>
                          </a:solidFill>
                        </a:rPr>
                        <a:t>youtube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채널로 이동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(HTML,CSS</a:t>
                      </a:r>
                      <a:r>
                        <a:rPr lang="ko-KR" altLang="en-US" sz="1200" dirty="0" smtClean="0">
                          <a:solidFill>
                            <a:srgbClr val="34B3A0"/>
                          </a:solidFill>
                        </a:rPr>
                        <a:t>사용</a:t>
                      </a:r>
                      <a:r>
                        <a:rPr lang="en-US" altLang="ko-KR" sz="1200" dirty="0" smtClean="0">
                          <a:solidFill>
                            <a:srgbClr val="34B3A0"/>
                          </a:solidFill>
                        </a:rPr>
                        <a:t>)</a:t>
                      </a:r>
                    </a:p>
                    <a:p>
                      <a:pPr latinLnBrk="1"/>
                      <a:endParaRPr lang="ko-KR" altLang="en-US" sz="1200" dirty="0">
                        <a:solidFill>
                          <a:srgbClr val="34B3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52491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31035" y="389094"/>
            <a:ext cx="2769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4.</a:t>
            </a:r>
            <a:r>
              <a:rPr lang="ko-KR" altLang="en-US" b="1" dirty="0" smtClean="0"/>
              <a:t>스토리보드설계</a:t>
            </a:r>
            <a:endParaRPr lang="en-US" altLang="ko-KR" b="1" dirty="0" smtClean="0"/>
          </a:p>
          <a:p>
            <a:endParaRPr lang="en-US" altLang="ko-KR" b="1" dirty="0"/>
          </a:p>
        </p:txBody>
      </p:sp>
      <p:sp>
        <p:nvSpPr>
          <p:cNvPr id="3" name="직사각형 2"/>
          <p:cNvSpPr/>
          <p:nvPr/>
        </p:nvSpPr>
        <p:spPr>
          <a:xfrm>
            <a:off x="95927" y="712259"/>
            <a:ext cx="246261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16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</a:t>
            </a:r>
            <a:r>
              <a:rPr lang="ko-KR" altLang="en-US" sz="1100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나의 바다</a:t>
            </a:r>
            <a:r>
              <a:rPr lang="en-US" altLang="ko-KR" sz="1100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sz="1100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227" y="162902"/>
            <a:ext cx="1161246" cy="1451557"/>
          </a:xfrm>
          <a:prstGeom prst="rect">
            <a:avLst/>
          </a:prstGeom>
        </p:spPr>
      </p:pic>
      <p:grpSp>
        <p:nvGrpSpPr>
          <p:cNvPr id="39" name="그룹 38"/>
          <p:cNvGrpSpPr/>
          <p:nvPr/>
        </p:nvGrpSpPr>
        <p:grpSpPr>
          <a:xfrm>
            <a:off x="4500231" y="1891008"/>
            <a:ext cx="2618076" cy="4329950"/>
            <a:chOff x="7894322" y="1180406"/>
            <a:chExt cx="2809702" cy="4696691"/>
          </a:xfrm>
        </p:grpSpPr>
        <p:sp>
          <p:nvSpPr>
            <p:cNvPr id="41" name="직사각형 40"/>
            <p:cNvSpPr/>
            <p:nvPr/>
          </p:nvSpPr>
          <p:spPr>
            <a:xfrm>
              <a:off x="7894322" y="1180406"/>
              <a:ext cx="2197220" cy="4411668"/>
            </a:xfrm>
            <a:prstGeom prst="rect">
              <a:avLst/>
            </a:prstGeom>
            <a:solidFill>
              <a:srgbClr val="E2F6F3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7894322" y="1180406"/>
              <a:ext cx="2809702" cy="469669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3" name="직선 연결선 42"/>
            <p:cNvCxnSpPr/>
            <p:nvPr/>
          </p:nvCxnSpPr>
          <p:spPr>
            <a:xfrm>
              <a:off x="10091542" y="1587729"/>
              <a:ext cx="61248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7894322" y="5586422"/>
              <a:ext cx="280970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8352249" y="5596128"/>
              <a:ext cx="243865" cy="243865"/>
            </a:xfrm>
            <a:prstGeom prst="rect">
              <a:avLst/>
            </a:prstGeom>
          </p:spPr>
        </p:pic>
        <p:sp>
          <p:nvSpPr>
            <p:cNvPr id="46" name="모서리가 둥근 직사각형 45"/>
            <p:cNvSpPr/>
            <p:nvPr/>
          </p:nvSpPr>
          <p:spPr>
            <a:xfrm>
              <a:off x="9238500" y="5648640"/>
              <a:ext cx="152002" cy="135343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7" name="그림 4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9977042" y="5601812"/>
              <a:ext cx="229001" cy="229001"/>
            </a:xfrm>
            <a:prstGeom prst="rect">
              <a:avLst/>
            </a:prstGeom>
          </p:spPr>
        </p:pic>
        <p:pic>
          <p:nvPicPr>
            <p:cNvPr id="48" name="그림 4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2229" y="1266633"/>
              <a:ext cx="274813" cy="274813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>
              <a:off x="8311722" y="2130874"/>
              <a:ext cx="13624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WHO AM I</a:t>
              </a:r>
              <a:endParaRPr lang="ko-KR" alt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524504" y="2508594"/>
              <a:ext cx="11777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NEWS</a:t>
              </a:r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559490" y="2886314"/>
              <a:ext cx="14195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WITH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517242" y="3255646"/>
              <a:ext cx="12668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STUDY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073535" y="3673982"/>
              <a:ext cx="19578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CONNECTS US</a:t>
              </a:r>
              <a:endParaRPr lang="ko-KR" altLang="en-US" dirty="0"/>
            </a:p>
          </p:txBody>
        </p:sp>
        <p:cxnSp>
          <p:nvCxnSpPr>
            <p:cNvPr id="59" name="직선 연결선 58"/>
            <p:cNvCxnSpPr/>
            <p:nvPr/>
          </p:nvCxnSpPr>
          <p:spPr>
            <a:xfrm flipH="1">
              <a:off x="10091542" y="1587729"/>
              <a:ext cx="612482" cy="7278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/>
            <p:cNvCxnSpPr/>
            <p:nvPr/>
          </p:nvCxnSpPr>
          <p:spPr>
            <a:xfrm flipH="1" flipV="1">
              <a:off x="10091542" y="5044051"/>
              <a:ext cx="612482" cy="5302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005648" y="1897206"/>
            <a:ext cx="2658302" cy="4317554"/>
            <a:chOff x="1005648" y="1897206"/>
            <a:chExt cx="2658302" cy="4317554"/>
          </a:xfrm>
        </p:grpSpPr>
        <p:sp>
          <p:nvSpPr>
            <p:cNvPr id="12" name="직사각형 11"/>
            <p:cNvSpPr/>
            <p:nvPr/>
          </p:nvSpPr>
          <p:spPr>
            <a:xfrm>
              <a:off x="1005648" y="1897206"/>
              <a:ext cx="2618076" cy="4317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/>
            <p:cNvCxnSpPr/>
            <p:nvPr/>
          </p:nvCxnSpPr>
          <p:spPr>
            <a:xfrm>
              <a:off x="1005648" y="2271648"/>
              <a:ext cx="26180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005648" y="5743522"/>
              <a:ext cx="261807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825760" y="2006776"/>
              <a:ext cx="1838190" cy="5103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smtClean="0"/>
                <a:t>www.nsea.com</a:t>
              </a:r>
              <a:endParaRPr lang="ko-KR" altLang="en-US" sz="800" dirty="0"/>
            </a:p>
          </p:txBody>
        </p:sp>
        <p:sp>
          <p:nvSpPr>
            <p:cNvPr id="24" name="포인트가 5개인 별 23"/>
            <p:cNvSpPr/>
            <p:nvPr/>
          </p:nvSpPr>
          <p:spPr>
            <a:xfrm>
              <a:off x="1164312" y="2025465"/>
              <a:ext cx="124793" cy="119644"/>
            </a:xfrm>
            <a:prstGeom prst="star5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318872" y="2007036"/>
              <a:ext cx="178417" cy="176019"/>
            </a:xfrm>
            <a:prstGeom prst="rect">
              <a:avLst/>
            </a:prstGeom>
          </p:spPr>
        </p:pic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1011481" y="5768623"/>
              <a:ext cx="213383" cy="210515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9897" y="5768623"/>
              <a:ext cx="213383" cy="210515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937887" y="5794607"/>
              <a:ext cx="150325" cy="148305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504944" y="5954722"/>
              <a:ext cx="224179" cy="227233"/>
            </a:xfrm>
            <a:prstGeom prst="rect">
              <a:avLst/>
            </a:prstGeom>
          </p:spPr>
        </p:pic>
        <p:sp>
          <p:nvSpPr>
            <p:cNvPr id="32" name="모서리가 둥근 직사각형 31"/>
            <p:cNvSpPr/>
            <p:nvPr/>
          </p:nvSpPr>
          <p:spPr>
            <a:xfrm>
              <a:off x="2212043" y="6011699"/>
              <a:ext cx="141635" cy="124418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3" name="그림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V="1">
              <a:off x="2899570" y="5961696"/>
              <a:ext cx="213383" cy="210515"/>
            </a:xfrm>
            <a:prstGeom prst="rect">
              <a:avLst/>
            </a:prstGeom>
          </p:spPr>
        </p:pic>
        <p:pic>
          <p:nvPicPr>
            <p:cNvPr id="34" name="그림 33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6048" y="5746308"/>
              <a:ext cx="236001" cy="232830"/>
            </a:xfrm>
            <a:prstGeom prst="rect">
              <a:avLst/>
            </a:prstGeom>
          </p:spPr>
        </p:pic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3286789" y="5769372"/>
              <a:ext cx="227205" cy="183373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1188" y="5794607"/>
              <a:ext cx="143774" cy="141841"/>
            </a:xfrm>
            <a:prstGeom prst="rect">
              <a:avLst/>
            </a:prstGeom>
          </p:spPr>
        </p:pic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1005648" y="2327098"/>
              <a:ext cx="431180" cy="347997"/>
            </a:xfrm>
            <a:prstGeom prst="rect">
              <a:avLst/>
            </a:prstGeom>
          </p:spPr>
        </p:pic>
        <p:sp>
          <p:nvSpPr>
            <p:cNvPr id="6" name="모서리가 둥근 직사각형 5"/>
            <p:cNvSpPr/>
            <p:nvPr/>
          </p:nvSpPr>
          <p:spPr>
            <a:xfrm>
              <a:off x="1598698" y="3764033"/>
              <a:ext cx="1426364" cy="200025"/>
            </a:xfrm>
            <a:prstGeom prst="roundRect">
              <a:avLst/>
            </a:prstGeom>
            <a:solidFill>
              <a:srgbClr val="ABE7D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1096083" y="3341445"/>
              <a:ext cx="2437151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34B3A0"/>
                  </a:solidFill>
                  <a:latin typeface="Artifakt Element Black" panose="020B0A03050000020004" pitchFamily="34" charset="0"/>
                  <a:ea typeface="Artifakt Element Black" panose="020B0A03050000020004" pitchFamily="34" charset="0"/>
                </a:rPr>
                <a:t>Nana's Sea</a:t>
              </a:r>
              <a:endParaRPr lang="en-US" altLang="ko-KR" sz="14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endParaRPr>
            </a:p>
            <a:p>
              <a:pPr algn="ctr"/>
              <a:endParaRPr lang="ko-KR" altLang="en-US" sz="1100" dirty="0">
                <a:solidFill>
                  <a:srgbClr val="34B3A0"/>
                </a:solidFill>
                <a:latin typeface="Artifakt Element Black" panose="020B0A03050000020004" pitchFamily="34" charset="0"/>
              </a:endParaRPr>
            </a:p>
          </p:txBody>
        </p:sp>
        <p:cxnSp>
          <p:nvCxnSpPr>
            <p:cNvPr id="19" name="직선 연결선 18"/>
            <p:cNvCxnSpPr/>
            <p:nvPr/>
          </p:nvCxnSpPr>
          <p:spPr>
            <a:xfrm flipH="1">
              <a:off x="1005648" y="2271647"/>
              <a:ext cx="2618076" cy="347187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1005648" y="2271647"/>
              <a:ext cx="2618076" cy="347187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/>
          <p:cNvSpPr txBox="1"/>
          <p:nvPr/>
        </p:nvSpPr>
        <p:spPr>
          <a:xfrm>
            <a:off x="1289105" y="2344437"/>
            <a:ext cx="2035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①</a:t>
            </a:r>
            <a:r>
              <a:rPr lang="en-US" altLang="ko-KR" sz="1400" dirty="0" smtClean="0">
                <a:solidFill>
                  <a:srgbClr val="FF0000"/>
                </a:solidFill>
              </a:rPr>
              <a:t>Click the Menu.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872438" y="3045315"/>
            <a:ext cx="21223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②</a:t>
            </a:r>
            <a:r>
              <a:rPr lang="en-US" altLang="ko-KR" sz="1400" dirty="0" smtClean="0">
                <a:solidFill>
                  <a:srgbClr val="FF0000"/>
                </a:solidFill>
              </a:rPr>
              <a:t>Please choose </a:t>
            </a:r>
          </a:p>
          <a:p>
            <a:r>
              <a:rPr lang="en-US" altLang="ko-KR" sz="1400" dirty="0" smtClean="0">
                <a:solidFill>
                  <a:srgbClr val="FF0000"/>
                </a:solidFill>
              </a:rPr>
              <a:t>       one of the menus.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6" name="타원 65"/>
          <p:cNvSpPr/>
          <p:nvPr/>
        </p:nvSpPr>
        <p:spPr>
          <a:xfrm>
            <a:off x="5099292" y="2943995"/>
            <a:ext cx="748051" cy="7235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825856" y="2224929"/>
            <a:ext cx="2949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rgbClr val="FF0000"/>
                </a:solidFill>
              </a:rPr>
              <a:t>③</a:t>
            </a:r>
            <a:r>
              <a:rPr lang="en-US" altLang="ko-KR" sz="1200" dirty="0" smtClean="0">
                <a:solidFill>
                  <a:srgbClr val="FF0000"/>
                </a:solidFill>
              </a:rPr>
              <a:t>Press “GO, BACK”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</a:rPr>
              <a:t>It will go back to the </a:t>
            </a:r>
            <a:r>
              <a:rPr lang="en-US" altLang="ko-KR" sz="1200" dirty="0" smtClean="0"/>
              <a:t>Main Menu(Page)</a:t>
            </a:r>
            <a:endParaRPr lang="ko-KR" altLang="en-US" sz="1200" dirty="0"/>
          </a:p>
        </p:txBody>
      </p:sp>
      <p:sp>
        <p:nvSpPr>
          <p:cNvPr id="68" name="타원 67"/>
          <p:cNvSpPr/>
          <p:nvPr/>
        </p:nvSpPr>
        <p:spPr>
          <a:xfrm>
            <a:off x="6061103" y="1874469"/>
            <a:ext cx="486494" cy="437695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9" name="타원 68"/>
          <p:cNvSpPr/>
          <p:nvPr/>
        </p:nvSpPr>
        <p:spPr>
          <a:xfrm>
            <a:off x="1937887" y="3540253"/>
            <a:ext cx="748051" cy="723540"/>
          </a:xfrm>
          <a:prstGeom prst="ellipse">
            <a:avLst/>
          </a:prstGeom>
          <a:noFill/>
          <a:ln w="28575">
            <a:solidFill>
              <a:schemeClr val="accent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81309" y="3943537"/>
            <a:ext cx="13202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⑥</a:t>
            </a:r>
            <a:r>
              <a:rPr lang="en-US" altLang="ko-KR" sz="1400" dirty="0" smtClean="0">
                <a:solidFill>
                  <a:srgbClr val="FF0000"/>
                </a:solidFill>
              </a:rPr>
              <a:t>Searching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639" y="2327098"/>
            <a:ext cx="262829" cy="262829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2211" y="1954487"/>
            <a:ext cx="262829" cy="26282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106722" y="1836241"/>
            <a:ext cx="2188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⑦</a:t>
            </a:r>
            <a:r>
              <a:rPr lang="en-US" altLang="ko-KR" sz="1400" dirty="0" smtClean="0">
                <a:solidFill>
                  <a:srgbClr val="FF0000"/>
                </a:solidFill>
              </a:rPr>
              <a:t>Click </a:t>
            </a:r>
          </a:p>
          <a:p>
            <a:r>
              <a:rPr lang="en-US" altLang="ko-KR" sz="1400" dirty="0" smtClean="0">
                <a:solidFill>
                  <a:srgbClr val="FF0000"/>
                </a:solidFill>
              </a:rPr>
              <a:t>“GO to YouTube channel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61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/>
          <p:cNvSpPr/>
          <p:nvPr/>
        </p:nvSpPr>
        <p:spPr>
          <a:xfrm>
            <a:off x="8920360" y="1199148"/>
            <a:ext cx="2665817" cy="267085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358661" y="1166985"/>
            <a:ext cx="1906438" cy="192369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565232" y="2629010"/>
            <a:ext cx="28172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20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나의 바다</a:t>
            </a:r>
            <a:r>
              <a:rPr lang="en-US" altLang="ko-KR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15" name="타원 14"/>
          <p:cNvSpPr/>
          <p:nvPr/>
        </p:nvSpPr>
        <p:spPr>
          <a:xfrm>
            <a:off x="7613173" y="5356721"/>
            <a:ext cx="1369673" cy="127202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07" y="682347"/>
            <a:ext cx="3512296" cy="5281864"/>
          </a:xfrm>
          <a:prstGeom prst="rect">
            <a:avLst/>
          </a:prstGeom>
          <a:effectLst>
            <a:outerShdw blurRad="355600" dist="50800" dir="5400000" sx="107000" sy="107000" algn="ctr" rotWithShape="0">
              <a:srgbClr val="34B3A0">
                <a:alpha val="79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8310" y="682347"/>
            <a:ext cx="3517250" cy="5294864"/>
          </a:xfrm>
          <a:prstGeom prst="rect">
            <a:avLst/>
          </a:prstGeom>
          <a:effectLst>
            <a:outerShdw blurRad="609600" dist="50800" dir="5400000" sx="104000" sy="104000" algn="ctr" rotWithShape="0">
              <a:srgbClr val="34B3A0">
                <a:alpha val="98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9422920" y="1942558"/>
            <a:ext cx="27690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5.</a:t>
            </a:r>
            <a:r>
              <a:rPr lang="ko-KR" altLang="en-US" sz="2400" b="1" dirty="0" smtClean="0"/>
              <a:t>모바일 메인</a:t>
            </a:r>
            <a:endParaRPr lang="en-US" altLang="ko-KR" sz="2400" b="1" dirty="0" smtClean="0"/>
          </a:p>
          <a:p>
            <a:r>
              <a:rPr lang="en-US" altLang="ko-KR" sz="2400" b="1" dirty="0"/>
              <a:t> </a:t>
            </a:r>
            <a:r>
              <a:rPr lang="en-US" altLang="ko-KR" sz="2400" b="1" dirty="0" smtClean="0"/>
              <a:t>  </a:t>
            </a:r>
            <a:r>
              <a:rPr lang="ko-KR" altLang="en-US" sz="2400" b="1" dirty="0" smtClean="0"/>
              <a:t>서브디자인삽입</a:t>
            </a:r>
            <a:endParaRPr lang="en-US" altLang="ko-KR" sz="2400" b="1" dirty="0" smtClean="0"/>
          </a:p>
          <a:p>
            <a:endParaRPr lang="en-US" altLang="ko-KR" b="1" dirty="0"/>
          </a:p>
        </p:txBody>
      </p:sp>
      <p:sp>
        <p:nvSpPr>
          <p:cNvPr id="2" name="직사각형 1"/>
          <p:cNvSpPr/>
          <p:nvPr/>
        </p:nvSpPr>
        <p:spPr>
          <a:xfrm>
            <a:off x="6340718" y="6259412"/>
            <a:ext cx="5851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http://nanassea.dothome.co.kr/mobile_lyr/hmenu.html</a:t>
            </a:r>
          </a:p>
        </p:txBody>
      </p:sp>
    </p:spTree>
    <p:extLst>
      <p:ext uri="{BB962C8B-B14F-4D97-AF65-F5344CB8AC3E}">
        <p14:creationId xmlns:p14="http://schemas.microsoft.com/office/powerpoint/2010/main" val="370887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6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타원 13"/>
          <p:cNvSpPr/>
          <p:nvPr/>
        </p:nvSpPr>
        <p:spPr>
          <a:xfrm>
            <a:off x="8767960" y="1046748"/>
            <a:ext cx="2665817" cy="267085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1358661" y="1166985"/>
            <a:ext cx="1906438" cy="192369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736162"/>
            <a:ext cx="12192000" cy="121838"/>
          </a:xfrm>
          <a:prstGeom prst="rect">
            <a:avLst/>
          </a:prstGeom>
          <a:solidFill>
            <a:srgbClr val="34B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271469" y="2326975"/>
            <a:ext cx="28172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rgbClr val="34B3A0"/>
                </a:solidFill>
                <a:latin typeface="Artifakt Element Black" panose="020B0A03050000020004" pitchFamily="34" charset="0"/>
                <a:ea typeface="Artifakt Element Black" panose="020B0A03050000020004" pitchFamily="34" charset="0"/>
              </a:rPr>
              <a:t>Nana's Sea</a:t>
            </a:r>
            <a:endParaRPr lang="en-US" altLang="ko-KR" sz="2000" dirty="0">
              <a:solidFill>
                <a:srgbClr val="34B3A0"/>
              </a:solidFill>
              <a:latin typeface="Artifakt Element Black" panose="020B0A03050000020004" pitchFamily="34" charset="0"/>
              <a:ea typeface="Artifakt Element Black" panose="020B0A03050000020004" pitchFamily="34" charset="0"/>
            </a:endParaRPr>
          </a:p>
          <a:p>
            <a:pPr algn="ctr"/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 나의 바다</a:t>
            </a:r>
            <a:r>
              <a:rPr lang="en-US" altLang="ko-KR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, </a:t>
            </a:r>
            <a:r>
              <a:rPr lang="ko-KR" altLang="en-US" dirty="0">
                <a:solidFill>
                  <a:srgbClr val="34B3A0"/>
                </a:solidFill>
                <a:latin typeface="Artifakt Element Black" panose="020B0A03050000020004" pitchFamily="34" charset="0"/>
              </a:rPr>
              <a:t>우리의 바다</a:t>
            </a:r>
          </a:p>
        </p:txBody>
      </p:sp>
      <p:sp>
        <p:nvSpPr>
          <p:cNvPr id="15" name="타원 14"/>
          <p:cNvSpPr/>
          <p:nvPr/>
        </p:nvSpPr>
        <p:spPr>
          <a:xfrm>
            <a:off x="7613173" y="5356721"/>
            <a:ext cx="1369673" cy="127202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9422920" y="1942558"/>
            <a:ext cx="27690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6.</a:t>
            </a:r>
            <a:r>
              <a:rPr lang="ko-KR" altLang="en-US" sz="2400" b="1" dirty="0" smtClean="0"/>
              <a:t>제작 일정</a:t>
            </a:r>
            <a:endParaRPr lang="en-US" altLang="ko-KR" sz="2400" b="1" dirty="0" smtClean="0"/>
          </a:p>
          <a:p>
            <a:endParaRPr lang="en-US" altLang="ko-KR" b="1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611853"/>
              </p:ext>
            </p:extLst>
          </p:nvPr>
        </p:nvGraphicFramePr>
        <p:xfrm>
          <a:off x="438150" y="752205"/>
          <a:ext cx="8833319" cy="551374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39839">
                  <a:extLst>
                    <a:ext uri="{9D8B030D-6E8A-4147-A177-3AD203B41FA5}">
                      <a16:colId xmlns:a16="http://schemas.microsoft.com/office/drawing/2014/main" val="3293188401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1875182605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2315961138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3872404903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4224589548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2693367313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1688041510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2054653301"/>
                    </a:ext>
                  </a:extLst>
                </a:gridCol>
                <a:gridCol w="936685">
                  <a:extLst>
                    <a:ext uri="{9D8B030D-6E8A-4147-A177-3AD203B41FA5}">
                      <a16:colId xmlns:a16="http://schemas.microsoft.com/office/drawing/2014/main" val="2029083551"/>
                    </a:ext>
                  </a:extLst>
                </a:gridCol>
              </a:tblGrid>
              <a:tr h="67511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March</a:t>
                      </a:r>
                      <a:endParaRPr lang="ko-KR" altLang="en-US" sz="2800" dirty="0"/>
                    </a:p>
                  </a:txBody>
                  <a:tcPr>
                    <a:solidFill>
                      <a:srgbClr val="ABE7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April</a:t>
                      </a:r>
                      <a:endParaRPr lang="ko-KR" altLang="en-US" sz="2800" dirty="0"/>
                    </a:p>
                  </a:txBody>
                  <a:tcPr>
                    <a:solidFill>
                      <a:srgbClr val="34B3A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849263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Concept</a:t>
                      </a:r>
                    </a:p>
                    <a:p>
                      <a:pPr algn="ctr" latinLnBrk="1"/>
                      <a:r>
                        <a:rPr lang="en-US" altLang="ko-KR" sz="1400" dirty="0" smtClean="0"/>
                        <a:t>Design</a:t>
                      </a:r>
                    </a:p>
                  </a:txBody>
                  <a:tcPr>
                    <a:solidFill>
                      <a:srgbClr val="ABE7D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wdDnDiag">
                      <a:fgClr>
                        <a:schemeClr val="accent1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lgGrid">
                      <a:fgClr>
                        <a:srgbClr val="34B3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085272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Preliminary</a:t>
                      </a:r>
                    </a:p>
                    <a:p>
                      <a:pPr algn="ctr" latinLnBrk="1"/>
                      <a:r>
                        <a:rPr lang="en-US" altLang="ko-KR" sz="1400" dirty="0" smtClean="0"/>
                        <a:t>Data</a:t>
                      </a:r>
                    </a:p>
                    <a:p>
                      <a:pPr algn="ctr" latinLnBrk="1"/>
                      <a:r>
                        <a:rPr lang="en-US" altLang="ko-KR" sz="1400" dirty="0" smtClean="0"/>
                        <a:t>survey</a:t>
                      </a:r>
                      <a:endParaRPr lang="ko-KR" altLang="en-US" sz="1400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wdUpDiag">
                      <a:fgClr>
                        <a:srgbClr val="00B05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lgCheck">
                      <a:fgClr>
                        <a:schemeClr val="accent6">
                          <a:lumMod val="40000"/>
                          <a:lumOff val="6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792338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Planning</a:t>
                      </a:r>
                      <a:endParaRPr lang="ko-KR" altLang="en-US" sz="1600" dirty="0"/>
                    </a:p>
                  </a:txBody>
                  <a:tcPr>
                    <a:solidFill>
                      <a:srgbClr val="34B3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dkHorz">
                      <a:fgClr>
                        <a:srgbClr val="ABE7DE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777955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Planning</a:t>
                      </a:r>
                    </a:p>
                    <a:p>
                      <a:pPr algn="ctr" latinLnBrk="1"/>
                      <a:r>
                        <a:rPr lang="en-US" altLang="ko-KR" sz="1600" dirty="0" smtClean="0"/>
                        <a:t>Design</a:t>
                      </a:r>
                      <a:endParaRPr lang="ko-KR" altLang="en-US" sz="1600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pct75">
                      <a:fgClr>
                        <a:srgbClr val="00B05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pct5">
                      <a:fgClr>
                        <a:schemeClr val="accent6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59247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Implementation</a:t>
                      </a:r>
                      <a:endParaRPr lang="ko-KR" altLang="en-US" sz="1200" dirty="0"/>
                    </a:p>
                  </a:txBody>
                  <a:tcPr>
                    <a:solidFill>
                      <a:srgbClr val="ABE7D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wdDnDiag">
                      <a:fgClr>
                        <a:schemeClr val="accent1">
                          <a:lumMod val="60000"/>
                          <a:lumOff val="4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pct80">
                      <a:fgClr>
                        <a:srgbClr val="6AD4C5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756799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solidDmnd">
                      <a:fgClr>
                        <a:srgbClr val="ABE7DE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18942"/>
                  </a:ext>
                </a:extLst>
              </a:tr>
              <a:tr h="6751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App</a:t>
                      </a:r>
                    </a:p>
                    <a:p>
                      <a:pPr algn="ctr" latinLnBrk="1"/>
                      <a:r>
                        <a:rPr lang="en-US" altLang="ko-KR" sz="1400" dirty="0" smtClean="0"/>
                        <a:t>Store</a:t>
                      </a:r>
                    </a:p>
                    <a:p>
                      <a:pPr algn="ctr" latinLnBrk="1"/>
                      <a:r>
                        <a:rPr lang="en-US" altLang="ko-KR" sz="1400" dirty="0" smtClean="0"/>
                        <a:t>Registration</a:t>
                      </a:r>
                      <a:endParaRPr lang="ko-KR" altLang="en-US" sz="1400" dirty="0"/>
                    </a:p>
                  </a:txBody>
                  <a:tcPr>
                    <a:solidFill>
                      <a:srgbClr val="34B3A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E2F6F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pattFill prst="lgCheck">
                      <a:fgClr>
                        <a:schemeClr val="accent6">
                          <a:lumMod val="75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827091753"/>
                  </a:ext>
                </a:extLst>
              </a:tr>
            </a:tbl>
          </a:graphicData>
        </a:graphic>
      </p:graphicFrame>
      <p:cxnSp>
        <p:nvCxnSpPr>
          <p:cNvPr id="6" name="직선 연결선 5"/>
          <p:cNvCxnSpPr/>
          <p:nvPr/>
        </p:nvCxnSpPr>
        <p:spPr>
          <a:xfrm>
            <a:off x="457200" y="742950"/>
            <a:ext cx="13430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71848" y="797653"/>
            <a:ext cx="67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Date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13625" y="1074378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Sortation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76100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420</Words>
  <Application>Microsoft Office PowerPoint</Application>
  <PresentationFormat>와이드스크린</PresentationFormat>
  <Paragraphs>108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Artifakt Element Black</vt:lpstr>
      <vt:lpstr>Berlin Sans FB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22</cp:revision>
  <dcterms:created xsi:type="dcterms:W3CDTF">2023-03-31T00:52:57Z</dcterms:created>
  <dcterms:modified xsi:type="dcterms:W3CDTF">2023-04-03T07:38:07Z</dcterms:modified>
</cp:coreProperties>
</file>

<file path=docProps/thumbnail.jpeg>
</file>